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6F9-B5EC-4E42-8758-EFA2167F23A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E2C0-5A77-4C62-BAA3-3E332EE73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6F9-B5EC-4E42-8758-EFA2167F23A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E2C0-5A77-4C62-BAA3-3E332EE73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6F9-B5EC-4E42-8758-EFA2167F23A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E2C0-5A77-4C62-BAA3-3E332EE73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6F9-B5EC-4E42-8758-EFA2167F23A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E2C0-5A77-4C62-BAA3-3E332EE73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6F9-B5EC-4E42-8758-EFA2167F23A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E2C0-5A77-4C62-BAA3-3E332EE73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6F9-B5EC-4E42-8758-EFA2167F23A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E2C0-5A77-4C62-BAA3-3E332EE73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6F9-B5EC-4E42-8758-EFA2167F23A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E2C0-5A77-4C62-BAA3-3E332EE73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6F9-B5EC-4E42-8758-EFA2167F23A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E2C0-5A77-4C62-BAA3-3E332EE73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6F9-B5EC-4E42-8758-EFA2167F23A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E2C0-5A77-4C62-BAA3-3E332EE73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6F9-B5EC-4E42-8758-EFA2167F23A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E2C0-5A77-4C62-BAA3-3E332EE73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B6F9-B5EC-4E42-8758-EFA2167F23A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E2C0-5A77-4C62-BAA3-3E332EE73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B6F9-B5EC-4E42-8758-EFA2167F23A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DE2C0-5A77-4C62-BAA3-3E332EE73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SharesVault</a:t>
            </a:r>
            <a:br>
              <a:rPr lang="en-US" dirty="0" smtClean="0"/>
            </a:br>
            <a:r>
              <a:rPr lang="en-US" dirty="0" smtClean="0"/>
              <a:t>invest@sharesvault.com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Pre-IPO Deals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- Leadership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048000" y="1600200"/>
            <a:ext cx="21336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09800" y="5410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Bhaumik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Vasavada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BE – Computer – Full time since July 2012</a:t>
            </a:r>
            <a:endParaRPr lang="en-US" sz="1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Co-Founders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09600" y="1600200"/>
            <a:ext cx="21336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429000" y="1600200"/>
            <a:ext cx="21336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248400" y="1600200"/>
            <a:ext cx="21336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5257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Rushik</a:t>
            </a:r>
            <a:r>
              <a:rPr lang="en-US" sz="1400" b="1" dirty="0" smtClean="0"/>
              <a:t> Shah</a:t>
            </a:r>
          </a:p>
          <a:p>
            <a:pPr algn="ctr"/>
            <a:r>
              <a:rPr lang="en-US" sz="1400" b="1" dirty="0" smtClean="0"/>
              <a:t>CEO – </a:t>
            </a:r>
            <a:r>
              <a:rPr lang="en-US" sz="1400" b="1" dirty="0" err="1" smtClean="0"/>
              <a:t>Alakmalak</a:t>
            </a:r>
            <a:r>
              <a:rPr lang="en-US" sz="1400" b="1" dirty="0" smtClean="0"/>
              <a:t> Technologies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5334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Roshan Shah</a:t>
            </a:r>
          </a:p>
          <a:p>
            <a:pPr algn="ctr"/>
            <a:r>
              <a:rPr lang="en-US" sz="1400" b="1" dirty="0" smtClean="0"/>
              <a:t>CEO – Gloscon Solutions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5334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Ankur</a:t>
            </a:r>
            <a:r>
              <a:rPr lang="en-US" sz="1400" b="1" dirty="0" smtClean="0"/>
              <a:t> Patel</a:t>
            </a:r>
            <a:br>
              <a:rPr lang="en-US" sz="1400" b="1" dirty="0" smtClean="0"/>
            </a:br>
            <a:r>
              <a:rPr lang="en-US" sz="1400" b="1" dirty="0" smtClean="0"/>
              <a:t>CEO – </a:t>
            </a:r>
            <a:r>
              <a:rPr lang="en-US" sz="1400" b="1" dirty="0" err="1" smtClean="0"/>
              <a:t>Infotrex</a:t>
            </a:r>
            <a:r>
              <a:rPr lang="en-US" sz="1400" b="1" dirty="0" smtClean="0"/>
              <a:t> Solutions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76400" y="1600200"/>
            <a:ext cx="21336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1600200"/>
            <a:ext cx="21336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5257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Keyur</a:t>
            </a:r>
            <a:r>
              <a:rPr lang="en-US" sz="1400" b="1" dirty="0" smtClean="0"/>
              <a:t> Shah</a:t>
            </a:r>
          </a:p>
          <a:p>
            <a:pPr algn="ctr"/>
            <a:r>
              <a:rPr lang="en-US" sz="1400" b="1" dirty="0" smtClean="0"/>
              <a:t>CS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5334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Bhavik</a:t>
            </a:r>
            <a:r>
              <a:rPr lang="en-US" sz="1400" b="1" dirty="0" smtClean="0"/>
              <a:t> Shah</a:t>
            </a:r>
            <a:br>
              <a:rPr lang="en-US" sz="1400" b="1" dirty="0" smtClean="0"/>
            </a:br>
            <a:r>
              <a:rPr lang="en-US" sz="1400" b="1" dirty="0" smtClean="0"/>
              <a:t>CA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Need for </a:t>
            </a:r>
            <a:r>
              <a:rPr lang="en-US" dirty="0" err="1" smtClean="0"/>
              <a:t>SharesVault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143000"/>
            <a:ext cx="7315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7000 odd listed companies in #</a:t>
            </a:r>
            <a:r>
              <a:rPr lang="en-US" dirty="0" err="1" smtClean="0"/>
              <a:t>bse</a:t>
            </a:r>
            <a:r>
              <a:rPr lang="en-US" dirty="0" smtClean="0"/>
              <a:t> #</a:t>
            </a:r>
            <a:r>
              <a:rPr lang="en-US" dirty="0" err="1" smtClean="0"/>
              <a:t>nse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Retail investors burnt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1,53,000 </a:t>
            </a:r>
            <a:r>
              <a:rPr lang="en-US" dirty="0" err="1" smtClean="0"/>
              <a:t>Crorepatis</a:t>
            </a:r>
            <a:r>
              <a:rPr lang="en-US" dirty="0" smtClean="0"/>
              <a:t> in India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36 million MSMEs in India of with 800,000 are Pvt Ltd and making profits.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Property Market saturated with huge vacant homes and commercial shops</a:t>
            </a:r>
            <a:br>
              <a:rPr lang="en-US" dirty="0" smtClean="0"/>
            </a:br>
            <a:r>
              <a:rPr lang="en-US" dirty="0" smtClean="0"/>
              <a:t>(40% of </a:t>
            </a:r>
            <a:r>
              <a:rPr lang="en-US" dirty="0" err="1" smtClean="0"/>
              <a:t>Ahmedabad’s</a:t>
            </a:r>
            <a:r>
              <a:rPr lang="en-US" dirty="0" smtClean="0"/>
              <a:t> Commercial Units are Vacant)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Stock Markets mostly have companies that operate on yesterdays ideas. Can’t get decent multiples for risk taking HNI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VC’s and PE players have access to innovative companies but don’t invest in early stage startups. Ticket size is big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While VCs and PE invest in growth stage firms primarily, they meddle in company affairs and entrepreneurs many times lose control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HNI is only interested in idea and would look at you, your idea, your mentors and board and let you run the business. They will invest based on their </a:t>
            </a:r>
            <a:r>
              <a:rPr lang="en-US" dirty="0" err="1" smtClean="0"/>
              <a:t>apetite</a:t>
            </a:r>
            <a:r>
              <a:rPr lang="en-US" dirty="0" smtClean="0"/>
              <a:t> from seed stage to growth stage. Some HNIs running businesses may also propose to license your innovation or acquire you.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80% of investment in Indian markets only happen from 7 cities.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There are many promising startups, MSME’s who don’t have access to funds and HNI’s who don’t have access to directly participate in such firms.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look?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2590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http://www.sharesvault.com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8100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will launch when we are ready.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397000"/>
          <a:ext cx="8534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67"/>
                <a:gridCol w="1185333"/>
                <a:gridCol w="1422400"/>
                <a:gridCol w="1422400"/>
                <a:gridCol w="1422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25,15,000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159,66,000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5,39,84,000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14,96,74,000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36,67,30,000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Payroll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24,06,000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46,08,000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1,01,04,000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1,92,60,000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5,04,00,000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r>
                        <a:rPr lang="en-US" baseline="0" dirty="0" smtClean="0"/>
                        <a:t> Count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Companies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 Investors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HNIs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10,170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47800" y="47244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5 years, MSME in India will cross 40 million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10,00,000 profitable </a:t>
            </a:r>
            <a:r>
              <a:rPr lang="en-US" dirty="0" err="1" smtClean="0"/>
              <a:t>pvt</a:t>
            </a:r>
            <a:r>
              <a:rPr lang="en-US" dirty="0" smtClean="0"/>
              <a:t> ltd companies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There will be over 2,00,000 </a:t>
            </a:r>
            <a:r>
              <a:rPr lang="en-US" dirty="0" err="1" smtClean="0"/>
              <a:t>crorepatis</a:t>
            </a:r>
            <a:r>
              <a:rPr lang="en-US" dirty="0" smtClean="0"/>
              <a:t> in India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We would still be serving 0.5% HNIs and 0.2% of companies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Co-Founders Track Record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219200"/>
          <a:ext cx="7239000" cy="55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290"/>
                <a:gridCol w="3035710"/>
                <a:gridCol w="2413000"/>
              </a:tblGrid>
              <a:tr h="38134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Entity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Status</a:t>
                      </a:r>
                      <a:endParaRPr lang="en-US" sz="1400" dirty="0"/>
                    </a:p>
                  </a:txBody>
                  <a:tcPr/>
                </a:tc>
              </a:tr>
              <a:tr h="38134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Rushik</a:t>
                      </a:r>
                      <a:r>
                        <a:rPr lang="en-US" sz="1400" dirty="0" smtClean="0"/>
                        <a:t> Shah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Alaklamak</a:t>
                      </a:r>
                      <a:r>
                        <a:rPr lang="en-US" sz="1400" baseline="0" dirty="0" smtClean="0"/>
                        <a:t> Technologies (Software)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Pvt Ltd </a:t>
                      </a:r>
                      <a:r>
                        <a:rPr lang="en-US" sz="1400" baseline="0" dirty="0" smtClean="0"/>
                        <a:t> since 4 yrs, profitable</a:t>
                      </a:r>
                      <a:endParaRPr lang="en-US" sz="1400" dirty="0"/>
                    </a:p>
                  </a:txBody>
                  <a:tcPr/>
                </a:tc>
              </a:tr>
              <a:tr h="53283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Ankur</a:t>
                      </a:r>
                      <a:r>
                        <a:rPr lang="en-US" sz="1400" dirty="0" smtClean="0"/>
                        <a:t> Patel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Infotrex</a:t>
                      </a:r>
                      <a:r>
                        <a:rPr lang="en-US" sz="1400" baseline="0" dirty="0" smtClean="0"/>
                        <a:t> Solutions (Software)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Pvt Ltd</a:t>
                      </a:r>
                      <a:r>
                        <a:rPr lang="en-US" sz="1400" baseline="0" dirty="0" smtClean="0"/>
                        <a:t> since 8 years, profitable</a:t>
                      </a:r>
                      <a:endParaRPr lang="en-US" sz="1400" dirty="0"/>
                    </a:p>
                  </a:txBody>
                  <a:tcPr/>
                </a:tc>
              </a:tr>
              <a:tr h="38134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Roshan Shah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Gloscon Solutions Pvt Ltd (Software)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Pvt Ltd since 4 yrs,</a:t>
                      </a:r>
                      <a:r>
                        <a:rPr lang="en-US" sz="1400" baseline="0" dirty="0" smtClean="0"/>
                        <a:t> profitable</a:t>
                      </a:r>
                      <a:endParaRPr lang="en-US" sz="1400" dirty="0"/>
                    </a:p>
                  </a:txBody>
                  <a:tcPr/>
                </a:tc>
              </a:tr>
              <a:tr h="75224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Reputa</a:t>
                      </a:r>
                      <a:r>
                        <a:rPr lang="en-US" sz="1400" baseline="0" dirty="0" smtClean="0"/>
                        <a:t> India (Recruitment, Background Check and HR Solutions)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70%</a:t>
                      </a:r>
                      <a:r>
                        <a:rPr lang="en-US" sz="1400" baseline="0" dirty="0" smtClean="0"/>
                        <a:t> stake – March 2011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/>
                        <a:t>Cash flow positive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/>
                        <a:t> Hiring</a:t>
                      </a:r>
                      <a:endParaRPr lang="en-US" sz="1400" dirty="0"/>
                    </a:p>
                  </a:txBody>
                  <a:tcPr/>
                </a:tc>
              </a:tr>
              <a:tr h="75224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Kosansh</a:t>
                      </a:r>
                      <a:r>
                        <a:rPr lang="en-US" sz="1400" baseline="0" dirty="0" smtClean="0"/>
                        <a:t> Health Solutions</a:t>
                      </a:r>
                    </a:p>
                    <a:p>
                      <a:r>
                        <a:rPr lang="en-US" sz="1400" baseline="0" dirty="0" smtClean="0"/>
                        <a:t>(Medical Tourism)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400" dirty="0" smtClean="0"/>
                        <a:t>100%</a:t>
                      </a:r>
                      <a:r>
                        <a:rPr lang="en-US" sz="1400" baseline="0" dirty="0" smtClean="0"/>
                        <a:t> ownership – Nov 2009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400" baseline="0" dirty="0" smtClean="0"/>
                        <a:t>- Loss Making – need product improvement</a:t>
                      </a:r>
                      <a:endParaRPr lang="en-US" sz="1400" dirty="0"/>
                    </a:p>
                  </a:txBody>
                  <a:tcPr/>
                </a:tc>
              </a:tr>
              <a:tr h="53283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Citiplots.com</a:t>
                      </a:r>
                      <a:r>
                        <a:rPr lang="en-US" sz="1400" baseline="0" dirty="0" smtClean="0"/>
                        <a:t> (Real Estate)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400" dirty="0" smtClean="0"/>
                        <a:t>100% ownership – May 2011 – Cash Flow negative</a:t>
                      </a:r>
                      <a:endParaRPr lang="en-US" sz="1400" dirty="0"/>
                    </a:p>
                  </a:txBody>
                  <a:tcPr/>
                </a:tc>
              </a:tr>
              <a:tr h="53283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BeautifulGujarat.com</a:t>
                      </a:r>
                      <a:r>
                        <a:rPr lang="en-US" sz="1400" baseline="0" dirty="0" smtClean="0"/>
                        <a:t> (Travel)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400" dirty="0" smtClean="0"/>
                        <a:t>June</a:t>
                      </a:r>
                      <a:r>
                        <a:rPr lang="en-US" sz="1400" baseline="0" dirty="0" smtClean="0"/>
                        <a:t> 2011 – </a:t>
                      </a:r>
                      <a:r>
                        <a:rPr lang="en-US" sz="1400" baseline="0" dirty="0" err="1" smtClean="0"/>
                        <a:t>Cashflow</a:t>
                      </a:r>
                      <a:r>
                        <a:rPr lang="en-US" sz="1400" baseline="0" dirty="0" smtClean="0"/>
                        <a:t> negative</a:t>
                      </a:r>
                      <a:endParaRPr lang="en-US" sz="1400" dirty="0"/>
                    </a:p>
                  </a:txBody>
                  <a:tcPr/>
                </a:tc>
              </a:tr>
              <a:tr h="53283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BPO Canada Global Services Corp</a:t>
                      </a:r>
                      <a:r>
                        <a:rPr lang="en-US" sz="1400" baseline="0" dirty="0" smtClean="0"/>
                        <a:t> (IT Outsourcing)  - Vancouver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400" dirty="0" smtClean="0"/>
                        <a:t>Corporation,</a:t>
                      </a:r>
                      <a:r>
                        <a:rPr lang="en-US" sz="1400" baseline="0" dirty="0" smtClean="0"/>
                        <a:t> Profitable</a:t>
                      </a:r>
                      <a:endParaRPr lang="en-US" sz="1400" dirty="0"/>
                    </a:p>
                  </a:txBody>
                  <a:tcPr/>
                </a:tc>
              </a:tr>
              <a:tr h="75224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Invested</a:t>
                      </a:r>
                      <a:r>
                        <a:rPr lang="en-US" sz="1400" baseline="0" dirty="0" smtClean="0"/>
                        <a:t> in </a:t>
                      </a:r>
                      <a:r>
                        <a:rPr lang="en-US" sz="1400" baseline="0" dirty="0" err="1" smtClean="0"/>
                        <a:t>InterviewBusters</a:t>
                      </a:r>
                      <a:r>
                        <a:rPr lang="en-US" sz="1400" baseline="0" dirty="0" smtClean="0"/>
                        <a:t> with Canadian Partner (50% stake) and Threejars.com (Convertible Note)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Hiring!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Project Co-</a:t>
            </a:r>
            <a:r>
              <a:rPr lang="en-US" dirty="0" err="1" smtClean="0"/>
              <a:t>Ordinator</a:t>
            </a:r>
            <a:r>
              <a:rPr lang="en-US" dirty="0" smtClean="0"/>
              <a:t> for Project Management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Content Writer – Blogging, SEO, SEM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Interns and volunteers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    invest@sharesvault.com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351</Words>
  <Application>Microsoft Office PowerPoint</Application>
  <PresentationFormat>On-screen Show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SharesVault invest@sharesvault.com</vt:lpstr>
      <vt:lpstr>Executive - Leadership</vt:lpstr>
      <vt:lpstr>Co-Founders</vt:lpstr>
      <vt:lpstr>Advisors</vt:lpstr>
      <vt:lpstr>Need for SharesVault</vt:lpstr>
      <vt:lpstr>Where to look?</vt:lpstr>
      <vt:lpstr>Projections</vt:lpstr>
      <vt:lpstr>Co-Founders Track Record</vt:lpstr>
      <vt:lpstr>We are Hiring!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Gloscon</dc:creator>
  <cp:lastModifiedBy>Gloscon</cp:lastModifiedBy>
  <cp:revision>30</cp:revision>
  <dcterms:created xsi:type="dcterms:W3CDTF">2011-07-06T02:13:59Z</dcterms:created>
  <dcterms:modified xsi:type="dcterms:W3CDTF">2012-07-17T10:04:27Z</dcterms:modified>
</cp:coreProperties>
</file>